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indent="-431800">
              <a:buSzPts val="3200"/>
              <a:defRPr sz="3200"/>
            </a:lvl1pPr>
            <a:lvl2pPr marL="972457" indent="-464457">
              <a:buSzPts val="3200"/>
              <a:defRPr sz="3200"/>
            </a:lvl2pPr>
            <a:lvl3pPr marL="1498600" indent="-508000">
              <a:buSzPts val="3200"/>
              <a:defRPr sz="3200"/>
            </a:lvl3pPr>
            <a:lvl4pPr marL="2042160" indent="-568960">
              <a:buSzPts val="3200"/>
              <a:defRPr sz="3200"/>
            </a:lvl4pPr>
            <a:lvl5pPr marL="2499360" indent="-568960">
              <a:buSzPts val="3200"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Google Shape;55;p15"/>
          <p:cNvSpPr txBox="1"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228600" indent="0">
              <a:buClrTx/>
              <a:buSzTx/>
              <a:buFontTx/>
              <a:buNone/>
              <a:defRPr sz="1600"/>
            </a:pP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02" name="Google Shape;61;p16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3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1600"/>
            </a:lvl1pPr>
            <a:lvl2pPr marL="228600" indent="457200">
              <a:buClrTx/>
              <a:buSzTx/>
              <a:buFontTx/>
              <a:buNone/>
              <a:defRPr sz="1600"/>
            </a:lvl2pPr>
            <a:lvl3pPr marL="228600" indent="914400">
              <a:buClrTx/>
              <a:buSzTx/>
              <a:buFontTx/>
              <a:buNone/>
              <a:defRPr sz="1600"/>
            </a:lvl3pPr>
            <a:lvl4pPr marL="228600" indent="1371600">
              <a:buClrTx/>
              <a:buSzTx/>
              <a:buFontTx/>
              <a:buNone/>
              <a:defRPr sz="1600"/>
            </a:lvl4pPr>
            <a:lvl5pPr marL="228600" indent="1828800"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2" name="Body Level One…"/>
          <p:cNvSpPr txBox="1"/>
          <p:nvPr>
            <p:ph type="body" idx="1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</p:spPr>
        <p:txBody>
          <a:bodyPr/>
          <a:lstStyle>
            <a:lvl1pPr indent="-342900"/>
            <a:lvl2pPr marL="971550" indent="-400050"/>
            <a:lvl3pPr marL="1508760" indent="-48006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</p:spPr>
        <p:txBody>
          <a:bodyPr/>
          <a:lstStyle>
            <a:lvl1pPr indent="-342900"/>
            <a:lvl2pPr marL="971550" indent="-400050"/>
            <a:lvl3pPr marL="1508760" indent="-48006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4;p7" descr="Google Shape;14;p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6;p8" descr="Google Shape;16;p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4355" y="69573"/>
            <a:ext cx="1003089" cy="884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Google Shape;17;p8" descr="Google Shape;17;p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" y="0"/>
            <a:ext cx="1219200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19;p9" descr="Google Shape;19;p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44355" y="69573"/>
            <a:ext cx="1003089" cy="884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Google Shape;20;p9" descr="Google Shape;20;p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36087" y="154120"/>
            <a:ext cx="1545917" cy="714987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6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228600" indent="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5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indent="-342900"/>
            <a:lvl2pPr marL="971550" indent="-400050"/>
            <a:lvl3pPr marL="1508760" indent="-480060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Google Shape;30;p11"/>
          <p:cNvSpPr txBox="1"/>
          <p:nvPr>
            <p:ph type="body" sz="half" idx="2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indent="-342900"/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228600" indent="0">
              <a:buClrTx/>
              <a:buSzTx/>
              <a:buFontTx/>
              <a:buNone/>
              <a:defRPr b="1" sz="2400"/>
            </a:lvl1pPr>
            <a:lvl2pPr marL="228600" indent="457200">
              <a:buClrTx/>
              <a:buSzTx/>
              <a:buFontTx/>
              <a:buNone/>
              <a:defRPr b="1" sz="2400"/>
            </a:lvl2pPr>
            <a:lvl3pPr marL="228600" indent="914400">
              <a:buClrTx/>
              <a:buSzTx/>
              <a:buFontTx/>
              <a:buNone/>
              <a:defRPr b="1" sz="2400"/>
            </a:lvl3pPr>
            <a:lvl4pPr marL="228600" indent="1371600">
              <a:buClrTx/>
              <a:buSzTx/>
              <a:buFontTx/>
              <a:buNone/>
              <a:defRPr b="1" sz="2400"/>
            </a:lvl4pPr>
            <a:lvl5pPr marL="228600" indent="1828800">
              <a:buClrTx/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Google Shape;37;p12"/>
          <p:cNvSpPr txBox="1"/>
          <p:nvPr>
            <p:ph type="body" sz="half" idx="21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</p:spPr>
        <p:txBody>
          <a:bodyPr/>
          <a:lstStyle/>
          <a:p>
            <a:pPr indent="-342900"/>
          </a:p>
        </p:txBody>
      </p:sp>
      <p:sp>
        <p:nvSpPr>
          <p:cNvPr id="67" name="Google Shape;38;p12"/>
          <p:cNvSpPr txBox="1"/>
          <p:nvPr>
            <p:ph type="body" sz="quarter" idx="22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228600" indent="0">
              <a:buClrTx/>
              <a:buSzTx/>
              <a:buFontTx/>
              <a:buNone/>
              <a:defRPr b="1" sz="2400"/>
            </a:pPr>
          </a:p>
        </p:txBody>
      </p:sp>
      <p:sp>
        <p:nvSpPr>
          <p:cNvPr id="68" name="Google Shape;39;p12"/>
          <p:cNvSpPr txBox="1"/>
          <p:nvPr>
            <p:ph type="body" sz="half" idx="23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indent="-342900"/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;p6" descr="Google Shape;12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57200" marR="0" indent="-406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77900" marR="0" indent="-4445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513839" marR="0" indent="-4978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19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4765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9337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3909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8481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305300" marR="0" indent="-533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ts val="28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gif"/><Relationship Id="rId3" Type="http://schemas.openxmlformats.org/officeDocument/2006/relationships/image" Target="../media/image1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g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g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g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open-policy-agent.github.io/gatekeeper/website/docs/howto/" TargetMode="External"/><Relationship Id="rId3" Type="http://schemas.openxmlformats.org/officeDocument/2006/relationships/hyperlink" Target="https://open-policy-agent.github.io/gatekeeper/website/docs/next/externaldata/" TargetMode="External"/><Relationship Id="rId4" Type="http://schemas.openxmlformats.org/officeDocument/2006/relationships/hyperlink" Target="https://github.com/opencontainers/image-spec/blob/main/manifest.md" TargetMode="External"/><Relationship Id="rId5" Type="http://schemas.openxmlformats.org/officeDocument/2006/relationships/hyperlink" Target="https://github.com/deislabs/ratify/blob/main/docs/reference/dynamic-plugins.md" TargetMode="Externa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hyperlink" Target="https://kubernetes.io/blog/2019/03/21/a-guide-to-kubernetes-admission-controllers/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15;g21f9ac1f608_1_38"/>
          <p:cNvSpPr txBox="1"/>
          <p:nvPr/>
        </p:nvSpPr>
        <p:spPr>
          <a:xfrm>
            <a:off x="71799" y="1744149"/>
            <a:ext cx="10424151" cy="13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>
            <a:lvl1pPr algn="ctr" defTabSz="896111">
              <a:lnSpc>
                <a:spcPct val="90000"/>
              </a:lnSpc>
              <a:defRPr b="1" sz="5292">
                <a:solidFill>
                  <a:srgbClr val="002C9D"/>
                </a:solidFill>
              </a:defRPr>
            </a:lvl1pPr>
          </a:lstStyle>
          <a:p>
            <a:pPr/>
            <a:r>
              <a:t>Checking the Chains at the Gate</a:t>
            </a:r>
          </a:p>
        </p:txBody>
      </p:sp>
      <p:sp>
        <p:nvSpPr>
          <p:cNvPr id="132" name="Building Supply Chain Policies with Gatekeeper and Ratify"/>
          <p:cNvSpPr txBox="1"/>
          <p:nvPr/>
        </p:nvSpPr>
        <p:spPr>
          <a:xfrm>
            <a:off x="71799" y="2731700"/>
            <a:ext cx="11326218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b="1" i="1" sz="3200">
                <a:solidFill>
                  <a:srgbClr val="002C9D"/>
                </a:solidFill>
              </a:defRPr>
            </a:lvl1pPr>
          </a:lstStyle>
          <a:p>
            <a:pPr/>
            <a:r>
              <a:t>Building Supply Chain Policies with Gatekeeper and Ratify</a:t>
            </a:r>
          </a:p>
        </p:txBody>
      </p:sp>
      <p:sp>
        <p:nvSpPr>
          <p:cNvPr id="133" name="Jeremy Rickard"/>
          <p:cNvSpPr txBox="1"/>
          <p:nvPr/>
        </p:nvSpPr>
        <p:spPr>
          <a:xfrm>
            <a:off x="20302" y="5523689"/>
            <a:ext cx="3040063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defRPr b="1" i="1" sz="3200">
                <a:solidFill>
                  <a:srgbClr val="002C9D"/>
                </a:solidFill>
              </a:defRPr>
            </a:lvl1pPr>
          </a:lstStyle>
          <a:p>
            <a:pPr/>
            <a:r>
              <a:t>Jeremy Rickard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atekeeper"/>
          <p:cNvSpPr txBox="1"/>
          <p:nvPr/>
        </p:nvSpPr>
        <p:spPr>
          <a:xfrm>
            <a:off x="309593" y="2717800"/>
            <a:ext cx="115728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Gatekeeper</a:t>
            </a:r>
          </a:p>
        </p:txBody>
      </p:sp>
      <p:pic>
        <p:nvPicPr>
          <p:cNvPr id="162" name="opa-no-text-color.png" descr="opa-no-text-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How Does It Work?"/>
          <p:cNvSpPr txBox="1"/>
          <p:nvPr/>
        </p:nvSpPr>
        <p:spPr>
          <a:xfrm>
            <a:off x="309593" y="2717800"/>
            <a:ext cx="115728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How Does It Work?</a:t>
            </a:r>
          </a:p>
        </p:txBody>
      </p:sp>
      <p:sp>
        <p:nvSpPr>
          <p:cNvPr id="165" name="Constraint Templates and Constraints"/>
          <p:cNvSpPr txBox="1"/>
          <p:nvPr/>
        </p:nvSpPr>
        <p:spPr>
          <a:xfrm>
            <a:off x="2934969" y="3436325"/>
            <a:ext cx="6322061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Constraint Templates and Constraints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Screenshot 2023-04-18 at 11.17.41 AM.png" descr="Screenshot 2023-04-18 at 11.17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6092" y="432938"/>
            <a:ext cx="6399816" cy="5992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shot 2023-04-18 at 11.17.51 AM.png" descr="Screenshot 2023-04-18 at 11.17.5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794" y="1033028"/>
            <a:ext cx="11556412" cy="4791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creenshot 2023-04-18 at 11.19.28 AM.png" descr="Screenshot 2023-04-18 at 11.19.2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2300" y="762000"/>
            <a:ext cx="8407401" cy="533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atekeeper-constraint.gif" descr="gatekeeper-constrain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595" y="158918"/>
            <a:ext cx="10221787" cy="6540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one-more-thing.gif" descr="one-more-thin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481" y="736157"/>
            <a:ext cx="7024807" cy="5385686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Auditing as well…."/>
          <p:cNvSpPr txBox="1"/>
          <p:nvPr/>
        </p:nvSpPr>
        <p:spPr>
          <a:xfrm>
            <a:off x="8824417" y="3301999"/>
            <a:ext cx="234442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Auditing as well….</a:t>
            </a:r>
          </a:p>
        </p:txBody>
      </p:sp>
      <p:pic>
        <p:nvPicPr>
          <p:cNvPr id="177" name="Screenshot 2023-04-19 at 11.25.58 PM.png" descr="Screenshot 2023-04-19 at 11.25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90442" y="3941509"/>
            <a:ext cx="6624346" cy="2526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2"/>
      <p:bldP build="whole" bldLvl="1" animBg="1" rev="0" advAuto="0" spid="17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creenshot 2023-04-18 at 5.33.09 PM.png" descr="Screenshot 2023-04-18 at 5.33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27" y="313882"/>
            <a:ext cx="10303005" cy="6230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What about data that isn’t in my cluster?"/>
          <p:cNvSpPr txBox="1"/>
          <p:nvPr/>
        </p:nvSpPr>
        <p:spPr>
          <a:xfrm>
            <a:off x="309593" y="3251200"/>
            <a:ext cx="115728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What about data that isn’t in my cluster?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Validate Integrity of Images?"/>
          <p:cNvSpPr txBox="1"/>
          <p:nvPr/>
        </p:nvSpPr>
        <p:spPr>
          <a:xfrm>
            <a:off x="309593" y="2120001"/>
            <a:ext cx="1157281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Validate Integrity of Images?</a:t>
            </a:r>
          </a:p>
        </p:txBody>
      </p:sp>
      <p:sp>
        <p:nvSpPr>
          <p:cNvPr id="184" name="Block Deployments Based On SBOMs?"/>
          <p:cNvSpPr txBox="1"/>
          <p:nvPr/>
        </p:nvSpPr>
        <p:spPr>
          <a:xfrm>
            <a:off x="309593" y="3251200"/>
            <a:ext cx="115728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Block Deployments Based On SBOMs?</a:t>
            </a:r>
          </a:p>
        </p:txBody>
      </p:sp>
      <p:sp>
        <p:nvSpPr>
          <p:cNvPr id="185" name="Leverage Vulnerability Scans?"/>
          <p:cNvSpPr txBox="1"/>
          <p:nvPr/>
        </p:nvSpPr>
        <p:spPr>
          <a:xfrm>
            <a:off x="309593" y="4382398"/>
            <a:ext cx="1157281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Leverage Vulnerability Scans?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3"/>
      <p:bldP build="whole" bldLvl="1" animBg="1" rev="0" advAuto="0" spid="184" grpId="2"/>
      <p:bldP build="whole" bldLvl="1" animBg="1" rev="0" advAuto="0" spid="18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Hallo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Hallo!</a:t>
            </a:r>
          </a:p>
        </p:txBody>
      </p:sp>
      <p:pic>
        <p:nvPicPr>
          <p:cNvPr id="136" name="humphrey.png" descr="humphre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1974" y="854974"/>
            <a:ext cx="5148052" cy="5148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atekeeper External Data!"/>
          <p:cNvSpPr txBox="1"/>
          <p:nvPr/>
        </p:nvSpPr>
        <p:spPr>
          <a:xfrm>
            <a:off x="309593" y="1649159"/>
            <a:ext cx="1157281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Gatekeeper External Data!</a:t>
            </a:r>
          </a:p>
        </p:txBody>
      </p:sp>
      <p:sp>
        <p:nvSpPr>
          <p:cNvPr id="188" name="Arrow"/>
          <p:cNvSpPr/>
          <p:nvPr/>
        </p:nvSpPr>
        <p:spPr>
          <a:xfrm>
            <a:off x="996489" y="3807055"/>
            <a:ext cx="1685834" cy="858679"/>
          </a:xfrm>
          <a:prstGeom prst="rightArrow">
            <a:avLst>
              <a:gd name="adj1" fmla="val 32000"/>
              <a:gd name="adj2" fmla="val 94657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89" name="Rectangle"/>
          <p:cNvSpPr/>
          <p:nvPr/>
        </p:nvSpPr>
        <p:spPr>
          <a:xfrm>
            <a:off x="2928362" y="2788433"/>
            <a:ext cx="4614840" cy="2895923"/>
          </a:xfrm>
          <a:prstGeom prst="rect">
            <a:avLst/>
          </a:prstGeom>
          <a:gradFill>
            <a:gsLst>
              <a:gs pos="0">
                <a:schemeClr val="accent4">
                  <a:hueOff val="-617933"/>
                  <a:lumOff val="36487"/>
                </a:schemeClr>
              </a:gs>
              <a:gs pos="35000">
                <a:srgbClr val="FFEACF"/>
              </a:gs>
              <a:gs pos="100000">
                <a:schemeClr val="accent4">
                  <a:hueOff val="-742744"/>
                  <a:lumOff val="46439"/>
                </a:schemeClr>
              </a:gs>
            </a:gsLst>
            <a:lin ang="16200000"/>
          </a:gradFill>
          <a:ln>
            <a:solidFill>
              <a:srgbClr val="F9BC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pic>
        <p:nvPicPr>
          <p:cNvPr id="190" name="opa-no-text-color.png" descr="opa-no-text-col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7933" y="3859448"/>
            <a:ext cx="1545917" cy="1545917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Admission Request"/>
          <p:cNvSpPr txBox="1"/>
          <p:nvPr/>
        </p:nvSpPr>
        <p:spPr>
          <a:xfrm>
            <a:off x="1067162" y="4979467"/>
            <a:ext cx="1544489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Admission Request</a:t>
            </a:r>
          </a:p>
        </p:txBody>
      </p:sp>
      <p:sp>
        <p:nvSpPr>
          <p:cNvPr id="192" name="Rounded Rectangle"/>
          <p:cNvSpPr/>
          <p:nvPr/>
        </p:nvSpPr>
        <p:spPr>
          <a:xfrm>
            <a:off x="4919133" y="3214338"/>
            <a:ext cx="1270001" cy="1270001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499CE7"/>
              </a:gs>
              <a:gs pos="100000">
                <a:schemeClr val="accent5">
                  <a:hueOff val="329330"/>
                  <a:satOff val="40776"/>
                  <a:lumOff val="24655"/>
                </a:schemeClr>
              </a:gs>
            </a:gsLst>
            <a:lin ang="16200000"/>
          </a:gradFill>
          <a:ln>
            <a:solidFill>
              <a:srgbClr val="5698D3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Provider"/>
          <p:cNvSpPr txBox="1"/>
          <p:nvPr/>
        </p:nvSpPr>
        <p:spPr>
          <a:xfrm>
            <a:off x="5216752" y="2964654"/>
            <a:ext cx="67476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Provider</a:t>
            </a:r>
          </a:p>
        </p:txBody>
      </p:sp>
      <p:sp>
        <p:nvSpPr>
          <p:cNvPr id="194" name="Your Cluster"/>
          <p:cNvSpPr txBox="1"/>
          <p:nvPr/>
        </p:nvSpPr>
        <p:spPr>
          <a:xfrm>
            <a:off x="4215205" y="2508476"/>
            <a:ext cx="98452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Your Cluster</a:t>
            </a:r>
          </a:p>
        </p:txBody>
      </p:sp>
      <p:sp>
        <p:nvSpPr>
          <p:cNvPr id="195" name="Safe"/>
          <p:cNvSpPr/>
          <p:nvPr/>
        </p:nvSpPr>
        <p:spPr>
          <a:xfrm>
            <a:off x="8971477" y="3214214"/>
            <a:ext cx="1269753" cy="12702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600" fill="norm" stroke="1" extrusionOk="0">
                <a:moveTo>
                  <a:pt x="1739" y="0"/>
                </a:moveTo>
                <a:cubicBezTo>
                  <a:pt x="798" y="0"/>
                  <a:pt x="2" y="777"/>
                  <a:pt x="0" y="1696"/>
                </a:cubicBezTo>
                <a:lnTo>
                  <a:pt x="0" y="3247"/>
                </a:lnTo>
                <a:lnTo>
                  <a:pt x="4396" y="3247"/>
                </a:lnTo>
                <a:lnTo>
                  <a:pt x="4384" y="6208"/>
                </a:lnTo>
                <a:lnTo>
                  <a:pt x="0" y="6208"/>
                </a:lnTo>
                <a:lnTo>
                  <a:pt x="0" y="15128"/>
                </a:lnTo>
                <a:lnTo>
                  <a:pt x="4396" y="15128"/>
                </a:lnTo>
                <a:lnTo>
                  <a:pt x="4384" y="18090"/>
                </a:lnTo>
                <a:lnTo>
                  <a:pt x="0" y="18090"/>
                </a:lnTo>
                <a:lnTo>
                  <a:pt x="0" y="19896"/>
                </a:lnTo>
                <a:cubicBezTo>
                  <a:pt x="-1" y="20351"/>
                  <a:pt x="175" y="20779"/>
                  <a:pt x="496" y="21100"/>
                </a:cubicBezTo>
                <a:cubicBezTo>
                  <a:pt x="817" y="21422"/>
                  <a:pt x="1245" y="21600"/>
                  <a:pt x="1700" y="21600"/>
                </a:cubicBezTo>
                <a:lnTo>
                  <a:pt x="19858" y="21600"/>
                </a:lnTo>
                <a:cubicBezTo>
                  <a:pt x="20793" y="21600"/>
                  <a:pt x="21556" y="20839"/>
                  <a:pt x="21558" y="19904"/>
                </a:cubicBezTo>
                <a:lnTo>
                  <a:pt x="21598" y="1703"/>
                </a:lnTo>
                <a:cubicBezTo>
                  <a:pt x="21599" y="1248"/>
                  <a:pt x="21423" y="821"/>
                  <a:pt x="21102" y="500"/>
                </a:cubicBezTo>
                <a:cubicBezTo>
                  <a:pt x="20781" y="178"/>
                  <a:pt x="20353" y="0"/>
                  <a:pt x="19898" y="0"/>
                </a:cubicBezTo>
                <a:lnTo>
                  <a:pt x="1739" y="0"/>
                </a:lnTo>
                <a:close/>
                <a:moveTo>
                  <a:pt x="8" y="3711"/>
                </a:moveTo>
                <a:lnTo>
                  <a:pt x="0" y="5746"/>
                </a:lnTo>
                <a:lnTo>
                  <a:pt x="3921" y="5746"/>
                </a:lnTo>
                <a:lnTo>
                  <a:pt x="3930" y="3711"/>
                </a:lnTo>
                <a:lnTo>
                  <a:pt x="8" y="3711"/>
                </a:lnTo>
                <a:close/>
                <a:moveTo>
                  <a:pt x="5781" y="7462"/>
                </a:moveTo>
                <a:lnTo>
                  <a:pt x="8200" y="8517"/>
                </a:lnTo>
                <a:cubicBezTo>
                  <a:pt x="7906" y="8867"/>
                  <a:pt x="7679" y="9277"/>
                  <a:pt x="7542" y="9725"/>
                </a:cubicBezTo>
                <a:lnTo>
                  <a:pt x="5305" y="8240"/>
                </a:lnTo>
                <a:lnTo>
                  <a:pt x="5781" y="7462"/>
                </a:lnTo>
                <a:close/>
                <a:moveTo>
                  <a:pt x="15894" y="7462"/>
                </a:moveTo>
                <a:lnTo>
                  <a:pt x="16370" y="8240"/>
                </a:lnTo>
                <a:lnTo>
                  <a:pt x="14134" y="9725"/>
                </a:lnTo>
                <a:cubicBezTo>
                  <a:pt x="13997" y="9277"/>
                  <a:pt x="13770" y="8867"/>
                  <a:pt x="13475" y="8517"/>
                </a:cubicBezTo>
                <a:lnTo>
                  <a:pt x="15894" y="7462"/>
                </a:lnTo>
                <a:close/>
                <a:moveTo>
                  <a:pt x="10837" y="7795"/>
                </a:moveTo>
                <a:cubicBezTo>
                  <a:pt x="12458" y="7795"/>
                  <a:pt x="13772" y="9109"/>
                  <a:pt x="13772" y="10729"/>
                </a:cubicBezTo>
                <a:cubicBezTo>
                  <a:pt x="13772" y="12349"/>
                  <a:pt x="12458" y="13662"/>
                  <a:pt x="10837" y="13662"/>
                </a:cubicBezTo>
                <a:cubicBezTo>
                  <a:pt x="9216" y="13662"/>
                  <a:pt x="7903" y="12349"/>
                  <a:pt x="7903" y="10729"/>
                </a:cubicBezTo>
                <a:cubicBezTo>
                  <a:pt x="7903" y="9109"/>
                  <a:pt x="9216" y="7795"/>
                  <a:pt x="10837" y="7795"/>
                </a:cubicBezTo>
                <a:close/>
                <a:moveTo>
                  <a:pt x="10837" y="9072"/>
                </a:moveTo>
                <a:cubicBezTo>
                  <a:pt x="9923" y="9072"/>
                  <a:pt x="9179" y="9815"/>
                  <a:pt x="9179" y="10729"/>
                </a:cubicBezTo>
                <a:cubicBezTo>
                  <a:pt x="9179" y="11643"/>
                  <a:pt x="9923" y="12386"/>
                  <a:pt x="10837" y="12386"/>
                </a:cubicBezTo>
                <a:cubicBezTo>
                  <a:pt x="11751" y="12386"/>
                  <a:pt x="12495" y="11643"/>
                  <a:pt x="12495" y="10729"/>
                </a:cubicBezTo>
                <a:cubicBezTo>
                  <a:pt x="12495" y="9815"/>
                  <a:pt x="11751" y="9072"/>
                  <a:pt x="10837" y="9072"/>
                </a:cubicBezTo>
                <a:close/>
                <a:moveTo>
                  <a:pt x="10837" y="9585"/>
                </a:moveTo>
                <a:cubicBezTo>
                  <a:pt x="11468" y="9585"/>
                  <a:pt x="11982" y="10098"/>
                  <a:pt x="11982" y="10729"/>
                </a:cubicBezTo>
                <a:cubicBezTo>
                  <a:pt x="11982" y="11360"/>
                  <a:pt x="11468" y="11873"/>
                  <a:pt x="10837" y="11873"/>
                </a:cubicBezTo>
                <a:cubicBezTo>
                  <a:pt x="10206" y="11873"/>
                  <a:pt x="9693" y="11360"/>
                  <a:pt x="9693" y="10729"/>
                </a:cubicBezTo>
                <a:cubicBezTo>
                  <a:pt x="9693" y="10098"/>
                  <a:pt x="10206" y="9585"/>
                  <a:pt x="10837" y="9585"/>
                </a:cubicBezTo>
                <a:close/>
                <a:moveTo>
                  <a:pt x="10131" y="14099"/>
                </a:moveTo>
                <a:cubicBezTo>
                  <a:pt x="10359" y="14147"/>
                  <a:pt x="10595" y="14173"/>
                  <a:pt x="10837" y="14173"/>
                </a:cubicBezTo>
                <a:cubicBezTo>
                  <a:pt x="11079" y="14173"/>
                  <a:pt x="11315" y="14147"/>
                  <a:pt x="11543" y="14099"/>
                </a:cubicBezTo>
                <a:lnTo>
                  <a:pt x="11313" y="16489"/>
                </a:lnTo>
                <a:lnTo>
                  <a:pt x="10361" y="16489"/>
                </a:lnTo>
                <a:lnTo>
                  <a:pt x="10131" y="14099"/>
                </a:lnTo>
                <a:close/>
                <a:moveTo>
                  <a:pt x="8" y="15592"/>
                </a:moveTo>
                <a:lnTo>
                  <a:pt x="0" y="17626"/>
                </a:lnTo>
                <a:lnTo>
                  <a:pt x="3921" y="17626"/>
                </a:lnTo>
                <a:lnTo>
                  <a:pt x="3930" y="15592"/>
                </a:lnTo>
                <a:lnTo>
                  <a:pt x="8" y="15592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6" name="Your Data Source"/>
          <p:cNvSpPr txBox="1"/>
          <p:nvPr/>
        </p:nvSpPr>
        <p:spPr>
          <a:xfrm>
            <a:off x="8901522" y="4649635"/>
            <a:ext cx="1409664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/>
            <a:r>
              <a:t>Your Data Source</a:t>
            </a:r>
          </a:p>
        </p:txBody>
      </p:sp>
      <p:sp>
        <p:nvSpPr>
          <p:cNvPr id="197" name="Arrow 7"/>
          <p:cNvSpPr/>
          <p:nvPr/>
        </p:nvSpPr>
        <p:spPr>
          <a:xfrm>
            <a:off x="4440648" y="4134633"/>
            <a:ext cx="959124" cy="1227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33" y="0"/>
                </a:moveTo>
                <a:lnTo>
                  <a:pt x="21600" y="7818"/>
                </a:lnTo>
                <a:lnTo>
                  <a:pt x="17473" y="7818"/>
                </a:lnTo>
                <a:cubicBezTo>
                  <a:pt x="17473" y="7860"/>
                  <a:pt x="17475" y="7904"/>
                  <a:pt x="17475" y="7946"/>
                </a:cubicBezTo>
                <a:cubicBezTo>
                  <a:pt x="17475" y="15487"/>
                  <a:pt x="9652" y="21600"/>
                  <a:pt x="2" y="21600"/>
                </a:cubicBezTo>
                <a:cubicBezTo>
                  <a:pt x="2" y="21600"/>
                  <a:pt x="0" y="21600"/>
                  <a:pt x="0" y="21600"/>
                </a:cubicBezTo>
                <a:lnTo>
                  <a:pt x="0" y="16556"/>
                </a:lnTo>
                <a:cubicBezTo>
                  <a:pt x="0" y="16556"/>
                  <a:pt x="2" y="16556"/>
                  <a:pt x="2" y="16556"/>
                </a:cubicBezTo>
                <a:cubicBezTo>
                  <a:pt x="6088" y="16556"/>
                  <a:pt x="11022" y="12702"/>
                  <a:pt x="11022" y="7946"/>
                </a:cubicBezTo>
                <a:cubicBezTo>
                  <a:pt x="11022" y="7903"/>
                  <a:pt x="11018" y="7860"/>
                  <a:pt x="11018" y="7818"/>
                </a:cubicBezTo>
                <a:lnTo>
                  <a:pt x="6864" y="7818"/>
                </a:lnTo>
                <a:lnTo>
                  <a:pt x="14233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98" name="Arrow 11"/>
          <p:cNvSpPr/>
          <p:nvPr/>
        </p:nvSpPr>
        <p:spPr>
          <a:xfrm>
            <a:off x="6327982" y="3061061"/>
            <a:ext cx="2354194" cy="1772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2"/>
      <p:bldP build="whole" bldLvl="1" animBg="1" rev="0" advAuto="0" spid="198" grpId="3"/>
      <p:bldP build="whole" bldLvl="1" animBg="1" rev="0" advAuto="0" spid="18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creenshot 2023-04-19 at 1.13.02 AM.png" descr="Screenshot 2023-04-19 at 1.13.0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00512"/>
            <a:ext cx="12192000" cy="48569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How Can We Distribute and Locate That Data?"/>
          <p:cNvSpPr txBox="1"/>
          <p:nvPr/>
        </p:nvSpPr>
        <p:spPr>
          <a:xfrm>
            <a:off x="309593" y="3251200"/>
            <a:ext cx="115728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How Can We Distribute and Locate That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CI 1.1 - “Artifacts” and Referrers"/>
          <p:cNvSpPr txBox="1"/>
          <p:nvPr/>
        </p:nvSpPr>
        <p:spPr>
          <a:xfrm>
            <a:off x="525493" y="3251200"/>
            <a:ext cx="115728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OCI 1.1 - “Artifacts” and Referrers</a:t>
            </a:r>
          </a:p>
        </p:txBody>
      </p:sp>
      <p:sp>
        <p:nvSpPr>
          <p:cNvPr id="205" name="- coming soon* to a registry near you"/>
          <p:cNvSpPr txBox="1"/>
          <p:nvPr/>
        </p:nvSpPr>
        <p:spPr>
          <a:xfrm>
            <a:off x="5266208" y="3889108"/>
            <a:ext cx="5514341" cy="29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9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- coming soon</a:t>
            </a:r>
            <a:r>
              <a:rPr i="1">
                <a:latin typeface="Berkeley Mono Bold"/>
                <a:ea typeface="Berkeley Mono Bold"/>
                <a:cs typeface="Berkeley Mono Bold"/>
                <a:sym typeface="Berkeley Mono Bold"/>
              </a:rPr>
              <a:t>*</a:t>
            </a:r>
            <a:r>
              <a:t> to a registry near you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&quot;schemaVersion&quot;: 2,…"/>
          <p:cNvSpPr txBox="1"/>
          <p:nvPr/>
        </p:nvSpPr>
        <p:spPr>
          <a:xfrm>
            <a:off x="2679327" y="3838308"/>
            <a:ext cx="9400541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"schemaVersion": 2,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"mediaType": "application/vnd.oci.image.manifest.v1+json",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"config": {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"mediaType": "application/spdx+json",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"digest": "sha256:44136fa355b3678a1146ad16f7e8649e94fb4fc21fe77e8310c060f61caaff8a",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"size": 2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},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"layers": […],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"subject": {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"mediaType": "application/vnd.oci.image.index.v1+json",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"digest": "sha256:8920357d77a1c400c09fd846119e0eeea2f467d708f2813cb806c21b8f93610d",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"size": 1607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}</a:t>
            </a:r>
          </a:p>
        </p:txBody>
      </p:sp>
      <p:sp>
        <p:nvSpPr>
          <p:cNvPr id="208" name="{…"/>
          <p:cNvSpPr txBox="1"/>
          <p:nvPr/>
        </p:nvSpPr>
        <p:spPr>
          <a:xfrm>
            <a:off x="284243" y="510908"/>
            <a:ext cx="9613901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{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"mediaType": "application/vnd.oci.image.index.v1+json",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"schemaVersion": 2,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"manifests": [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{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  "mediaType": "application/vnd.oci.image.manifest.v1+json",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  "digest": "sha256:110ee10b81df282754bf52f913c9f171a2a8d4699ef18a8db6c82ab72ff38b17",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  "size": 674,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  "platform": {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    "architecture": "amd64",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    "os": "linux"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  }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  }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]</a:t>
            </a:r>
          </a:p>
          <a:p>
            <a:pPr>
              <a:defRPr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}</a:t>
            </a:r>
          </a:p>
        </p:txBody>
      </p:sp>
      <p:sp>
        <p:nvSpPr>
          <p:cNvPr id="209" name="Arrow 7"/>
          <p:cNvSpPr/>
          <p:nvPr/>
        </p:nvSpPr>
        <p:spPr>
          <a:xfrm>
            <a:off x="399987" y="3911118"/>
            <a:ext cx="1841626" cy="23567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367" y="0"/>
                </a:moveTo>
                <a:lnTo>
                  <a:pt x="0" y="7818"/>
                </a:lnTo>
                <a:lnTo>
                  <a:pt x="4127" y="7818"/>
                </a:lnTo>
                <a:cubicBezTo>
                  <a:pt x="4127" y="7860"/>
                  <a:pt x="4125" y="7904"/>
                  <a:pt x="4125" y="7946"/>
                </a:cubicBezTo>
                <a:cubicBezTo>
                  <a:pt x="4125" y="15487"/>
                  <a:pt x="11948" y="21600"/>
                  <a:pt x="21598" y="21600"/>
                </a:cubicBezTo>
                <a:cubicBezTo>
                  <a:pt x="21598" y="21600"/>
                  <a:pt x="21600" y="21600"/>
                  <a:pt x="21600" y="21600"/>
                </a:cubicBezTo>
                <a:lnTo>
                  <a:pt x="21600" y="16556"/>
                </a:lnTo>
                <a:cubicBezTo>
                  <a:pt x="21600" y="16556"/>
                  <a:pt x="21598" y="16556"/>
                  <a:pt x="21598" y="16556"/>
                </a:cubicBezTo>
                <a:cubicBezTo>
                  <a:pt x="15512" y="16556"/>
                  <a:pt x="10578" y="12702"/>
                  <a:pt x="10578" y="7946"/>
                </a:cubicBezTo>
                <a:cubicBezTo>
                  <a:pt x="10578" y="7903"/>
                  <a:pt x="10582" y="7860"/>
                  <a:pt x="10582" y="7818"/>
                </a:cubicBezTo>
                <a:lnTo>
                  <a:pt x="14736" y="7818"/>
                </a:lnTo>
                <a:lnTo>
                  <a:pt x="7367" y="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210" name="{"/>
          <p:cNvSpPr txBox="1"/>
          <p:nvPr/>
        </p:nvSpPr>
        <p:spPr>
          <a:xfrm>
            <a:off x="2007135" y="5017889"/>
            <a:ext cx="957581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4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{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2"/>
      <p:bldP build="whole" bldLvl="1" animBg="1" rev="0" advAuto="0" spid="209" grpId="3"/>
      <p:bldP build="whole" bldLvl="1" animBg="1" rev="0" advAuto="0" spid="20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n Example Application"/>
          <p:cNvSpPr txBox="1"/>
          <p:nvPr/>
        </p:nvSpPr>
        <p:spPr>
          <a:xfrm>
            <a:off x="309593" y="3251200"/>
            <a:ext cx="115728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An Example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creenshot 2023-04-19 at 12.10.01 PM.png" descr="Screenshot 2023-04-19 at 12.10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730" y="0"/>
            <a:ext cx="1123854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oras-discover.gif" descr="oras-discove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729" y="12700"/>
            <a:ext cx="1071854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How do we write policies for these artifacts?"/>
          <p:cNvSpPr txBox="1"/>
          <p:nvPr/>
        </p:nvSpPr>
        <p:spPr>
          <a:xfrm>
            <a:off x="309593" y="3251199"/>
            <a:ext cx="1157281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How do we write policies for these artifacts?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OK, Now What?"/>
          <p:cNvSpPr txBox="1"/>
          <p:nvPr/>
        </p:nvSpPr>
        <p:spPr>
          <a:xfrm>
            <a:off x="221067" y="1401785"/>
            <a:ext cx="1157281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OK, Now What?</a:t>
            </a:r>
          </a:p>
        </p:txBody>
      </p:sp>
      <p:sp>
        <p:nvSpPr>
          <p:cNvPr id="221" name="Meet Ratify."/>
          <p:cNvSpPr txBox="1"/>
          <p:nvPr/>
        </p:nvSpPr>
        <p:spPr>
          <a:xfrm>
            <a:off x="221067" y="2600352"/>
            <a:ext cx="1157281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Meet Ratify.</a:t>
            </a:r>
          </a:p>
        </p:txBody>
      </p:sp>
      <p:sp>
        <p:nvSpPr>
          <p:cNvPr id="222" name="A verification engine as a binary executable and on Kubernetes which…"/>
          <p:cNvSpPr txBox="1"/>
          <p:nvPr/>
        </p:nvSpPr>
        <p:spPr>
          <a:xfrm>
            <a:off x="359409" y="3798919"/>
            <a:ext cx="1147318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6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A verification engine as a binary executable and on Kubernetes which</a:t>
            </a:r>
          </a:p>
          <a:p>
            <a:pPr algn="ctr">
              <a:defRPr sz="16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enables verification of artifact security metadata and admits for deployment only those that comply with policies you create.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2" grpId="2"/>
      <p:bldP build="whole" bldLvl="1" animBg="1" rev="0" advAuto="0" spid="221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86;p3"/>
          <p:cNvSpPr txBox="1"/>
          <p:nvPr/>
        </p:nvSpPr>
        <p:spPr>
          <a:xfrm>
            <a:off x="429529" y="-193174"/>
            <a:ext cx="1042415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002C9D"/>
                </a:solidFill>
              </a:defRPr>
            </a:lvl1pPr>
          </a:lstStyle>
          <a:p>
            <a:pPr/>
            <a:r>
              <a:t>Code of Conduct </a:t>
            </a:r>
          </a:p>
        </p:txBody>
      </p:sp>
      <p:sp>
        <p:nvSpPr>
          <p:cNvPr id="139" name="Google Shape;87;p3"/>
          <p:cNvSpPr txBox="1"/>
          <p:nvPr/>
        </p:nvSpPr>
        <p:spPr>
          <a:xfrm>
            <a:off x="449400" y="933724"/>
            <a:ext cx="11214650" cy="5348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/>
          <a:p>
            <a:pPr>
              <a:lnSpc>
                <a:spcPct val="90000"/>
              </a:lnSpc>
              <a:defRPr sz="3100">
                <a:solidFill>
                  <a:srgbClr val="262626"/>
                </a:solidFill>
              </a:defRPr>
            </a:pPr>
            <a:r>
              <a:t>Remember the </a:t>
            </a:r>
            <a:r>
              <a:rPr b="1"/>
              <a:t>Golden Rule</a:t>
            </a:r>
            <a:r>
              <a:t>: Treat others as you would want to be treated - with kindness and respect </a:t>
            </a:r>
          </a:p>
          <a:p>
            <a:pPr>
              <a:lnSpc>
                <a:spcPct val="90000"/>
              </a:lnSpc>
            </a:pPr>
            <a:endParaRPr sz="310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</a:pPr>
            <a:endParaRPr sz="3100">
              <a:solidFill>
                <a:srgbClr val="262626"/>
              </a:solidFill>
            </a:endParaRPr>
          </a:p>
          <a:p>
            <a:pPr>
              <a:lnSpc>
                <a:spcPct val="90000"/>
              </a:lnSpc>
              <a:defRPr sz="3100">
                <a:solidFill>
                  <a:srgbClr val="262626"/>
                </a:solidFill>
              </a:defRPr>
            </a:pPr>
            <a:r>
              <a:t>Scan the QR code to access and </a:t>
            </a:r>
          </a:p>
          <a:p>
            <a:pPr>
              <a:lnSpc>
                <a:spcPct val="90000"/>
              </a:lnSpc>
              <a:defRPr sz="3100">
                <a:solidFill>
                  <a:srgbClr val="262626"/>
                </a:solidFill>
              </a:defRPr>
            </a:pPr>
            <a:r>
              <a:t>review the </a:t>
            </a:r>
            <a:r>
              <a:rPr b="1"/>
              <a:t>CNCF Code of Conduct</a:t>
            </a:r>
            <a:r>
              <a:t>:</a:t>
            </a:r>
          </a:p>
          <a:p>
            <a:pPr>
              <a:lnSpc>
                <a:spcPct val="90000"/>
              </a:lnSpc>
            </a:pPr>
            <a:endParaRPr sz="3100">
              <a:solidFill>
                <a:srgbClr val="262626"/>
              </a:solidFill>
            </a:endParaRPr>
          </a:p>
        </p:txBody>
      </p:sp>
      <p:pic>
        <p:nvPicPr>
          <p:cNvPr id="140" name="Google Shape;88;p3" descr="Google Shape;88;p3"/>
          <p:cNvPicPr>
            <a:picLocks noChangeAspect="1"/>
          </p:cNvPicPr>
          <p:nvPr/>
        </p:nvPicPr>
        <p:blipFill>
          <a:blip r:embed="rId2">
            <a:extLst/>
          </a:blip>
          <a:srcRect l="0" t="78529" r="0" b="0"/>
          <a:stretch>
            <a:fillRect/>
          </a:stretch>
        </p:blipFill>
        <p:spPr>
          <a:xfrm>
            <a:off x="8409175" y="5523650"/>
            <a:ext cx="2490226" cy="693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Google Shape;89;p3" descr="Google Shape;89;p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12163" y="2689399"/>
            <a:ext cx="2684251" cy="2684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Verifiers"/>
          <p:cNvSpPr txBox="1"/>
          <p:nvPr/>
        </p:nvSpPr>
        <p:spPr>
          <a:xfrm>
            <a:off x="309593" y="1104900"/>
            <a:ext cx="115728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Verifiers</a:t>
            </a:r>
          </a:p>
        </p:txBody>
      </p:sp>
      <p:sp>
        <p:nvSpPr>
          <p:cNvPr id="225" name="type ReferenceVerifier interface {…"/>
          <p:cNvSpPr txBox="1"/>
          <p:nvPr/>
        </p:nvSpPr>
        <p:spPr>
          <a:xfrm>
            <a:off x="153670" y="2047608"/>
            <a:ext cx="11884661" cy="321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9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type ReferenceVerifier interface {</a:t>
            </a:r>
          </a:p>
          <a:p>
            <a:pPr>
              <a:defRPr sz="19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</a:t>
            </a:r>
            <a:r>
              <a:rPr>
                <a:latin typeface="Berkeley Mono Bold"/>
                <a:ea typeface="Berkeley Mono Bold"/>
                <a:cs typeface="Berkeley Mono Bold"/>
                <a:sym typeface="Berkeley Mono Bold"/>
              </a:rPr>
              <a:t>Name()</a:t>
            </a:r>
            <a:r>
              <a:t> string</a:t>
            </a:r>
          </a:p>
          <a:p>
            <a:pPr>
              <a:defRPr sz="19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</a:t>
            </a:r>
            <a:r>
              <a:rPr>
                <a:latin typeface="Berkeley Mono Bold"/>
                <a:ea typeface="Berkeley Mono Bold"/>
                <a:cs typeface="Berkeley Mono Bold"/>
                <a:sym typeface="Berkeley Mono Bold"/>
              </a:rPr>
              <a:t>CanVerify</a:t>
            </a:r>
            <a:r>
              <a:t>(ctx context.Context, </a:t>
            </a:r>
            <a:r>
              <a:rPr>
                <a:latin typeface="Berkeley Mono Bold"/>
                <a:ea typeface="Berkeley Mono Bold"/>
                <a:cs typeface="Berkeley Mono Bold"/>
                <a:sym typeface="Berkeley Mono Bold"/>
              </a:rPr>
              <a:t>referenceDescriptor ocispecs.ReferenceDescriptor</a:t>
            </a:r>
            <a:r>
              <a:t>) bool</a:t>
            </a:r>
          </a:p>
          <a:p>
            <a:pPr>
              <a:defRPr sz="19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</a:t>
            </a:r>
            <a:r>
              <a:rPr>
                <a:latin typeface="Berkeley Mono Bold"/>
                <a:ea typeface="Berkeley Mono Bold"/>
                <a:cs typeface="Berkeley Mono Bold"/>
                <a:sym typeface="Berkeley Mono Bold"/>
              </a:rPr>
              <a:t>Verify</a:t>
            </a:r>
            <a:r>
              <a:t>(ctx context.Context,</a:t>
            </a:r>
          </a:p>
          <a:p>
            <a:pPr>
              <a:defRPr sz="19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</a:t>
            </a:r>
            <a:r>
              <a:rPr>
                <a:latin typeface="Berkeley Mono Bold"/>
                <a:ea typeface="Berkeley Mono Bold"/>
                <a:cs typeface="Berkeley Mono Bold"/>
                <a:sym typeface="Berkeley Mono Bold"/>
              </a:rPr>
              <a:t>subjectReference common.Reference,</a:t>
            </a:r>
            <a:endParaRPr>
              <a:latin typeface="Berkeley Mono Bold"/>
              <a:ea typeface="Berkeley Mono Bold"/>
              <a:cs typeface="Berkeley Mono Bold"/>
              <a:sym typeface="Berkeley Mono Bold"/>
            </a:endParaRPr>
          </a:p>
          <a:p>
            <a:pPr>
              <a:defRPr sz="1900">
                <a:latin typeface="Berkeley Mono Bold"/>
                <a:ea typeface="Berkeley Mono Bold"/>
                <a:cs typeface="Berkeley Mono Bold"/>
                <a:sym typeface="Berkeley Mono Bold"/>
              </a:defRPr>
            </a:pPr>
            <a:r>
              <a:t>  referenceDescriptor ocispecs.ReferenceDescriptor,</a:t>
            </a:r>
          </a:p>
          <a:p>
            <a:pPr>
              <a:defRPr sz="19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referrerStore *referrerStore.Store,</a:t>
            </a:r>
          </a:p>
          <a:p>
            <a:pPr>
              <a:defRPr sz="19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executor executor.Executor</a:t>
            </a:r>
          </a:p>
          <a:p>
            <a:pPr>
              <a:defRPr sz="19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  ) (VerifierResult, error)</a:t>
            </a:r>
          </a:p>
          <a:p>
            <a:pPr>
              <a:defRPr sz="1900">
                <a:latin typeface="Berkeley Mono Regular"/>
                <a:ea typeface="Berkeley Mono Regular"/>
                <a:cs typeface="Berkeley Mono Regular"/>
                <a:sym typeface="Berkeley Mono Regular"/>
              </a:defRPr>
            </a:pPr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creenshot 2023-04-18 at 11.47.11 AM.png" descr="Screenshot 2023-04-18 at 11.47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44" y="427789"/>
            <a:ext cx="10379186" cy="6002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et’s verify an image with cosign and Ratify!"/>
          <p:cNvSpPr txBox="1"/>
          <p:nvPr/>
        </p:nvSpPr>
        <p:spPr>
          <a:xfrm>
            <a:off x="309593" y="3251200"/>
            <a:ext cx="1157281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Let’s verify an image with cosign and Ratify!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cosign-verification.gif" descr="cosign-verific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38" y="129004"/>
            <a:ext cx="10275595" cy="6574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Image Verification With Gatekeeper and Ratify"/>
          <p:cNvSpPr txBox="1"/>
          <p:nvPr/>
        </p:nvSpPr>
        <p:spPr>
          <a:xfrm>
            <a:off x="309593" y="3251199"/>
            <a:ext cx="1157281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Image Verification With Gatekeeper and Ratify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creenshot 2023-04-18 at 11.54.05 AM.png" descr="Screenshot 2023-04-18 at 11.54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1992"/>
            <a:ext cx="12192001" cy="2864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creenshot 2023-04-18 at 11.54.49 AM.png" descr="Screenshot 2023-04-18 at 11.54.4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3816671"/>
            <a:ext cx="12192001" cy="2546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creenshot 2023-04-18 at 11.55.05 AM.png" descr="Screenshot 2023-04-18 at 11.55.0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480" y="621855"/>
            <a:ext cx="9567808" cy="5614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atekeeper + Ratify =&gt; Image Integrity"/>
          <p:cNvSpPr txBox="1"/>
          <p:nvPr/>
        </p:nvSpPr>
        <p:spPr>
          <a:xfrm>
            <a:off x="309593" y="3251199"/>
            <a:ext cx="1157281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Gatekeeper + Ratify =&gt; Image Integrity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-verification.gif" descr="image-verification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38" y="162356"/>
            <a:ext cx="10211040" cy="6533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Let’s Go Deeper: New Use Case Block Licenses or Packages We Know Are Vulnerable"/>
          <p:cNvSpPr txBox="1"/>
          <p:nvPr/>
        </p:nvSpPr>
        <p:spPr>
          <a:xfrm>
            <a:off x="309593" y="2717800"/>
            <a:ext cx="11572814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Let’s Go Deeper: New Use Case Block Licenses or Packages We Know Are Vulnerable</a:t>
            </a:r>
          </a:p>
        </p:txBody>
      </p:sp>
      <p:sp>
        <p:nvSpPr>
          <p:cNvPr id="245" name="….with a custom verifier plugin!"/>
          <p:cNvSpPr txBox="1"/>
          <p:nvPr/>
        </p:nvSpPr>
        <p:spPr>
          <a:xfrm>
            <a:off x="6185762" y="3613021"/>
            <a:ext cx="482868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i="1" sz="2500"/>
            </a:lvl1pPr>
          </a:lstStyle>
          <a:p>
            <a:pPr/>
            <a:r>
              <a:t>….with a custom verifier plugin!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02;g21f9ac1f608_1_13"/>
          <p:cNvSpPr txBox="1"/>
          <p:nvPr/>
        </p:nvSpPr>
        <p:spPr>
          <a:xfrm>
            <a:off x="429529" y="-193175"/>
            <a:ext cx="10424150" cy="13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002C9D"/>
                </a:solidFill>
              </a:defRPr>
            </a:lvl1pPr>
          </a:lstStyle>
          <a:p>
            <a:pPr/>
            <a:r>
              <a:t>Session Q+A</a:t>
            </a:r>
          </a:p>
        </p:txBody>
      </p:sp>
      <p:sp>
        <p:nvSpPr>
          <p:cNvPr id="144" name="Google Shape;103;g21f9ac1f608_1_13"/>
          <p:cNvSpPr txBox="1"/>
          <p:nvPr/>
        </p:nvSpPr>
        <p:spPr>
          <a:xfrm>
            <a:off x="383799" y="1496174"/>
            <a:ext cx="11273402" cy="4110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>
              <a:lnSpc>
                <a:spcPct val="90000"/>
              </a:lnSpc>
            </a:pPr>
            <a:endParaRPr sz="3000">
              <a:solidFill>
                <a:srgbClr val="262626"/>
              </a:solidFill>
            </a:endParaRPr>
          </a:p>
          <a:p>
            <a:pPr marL="457200" indent="-419100">
              <a:lnSpc>
                <a:spcPct val="90000"/>
              </a:lnSpc>
              <a:buClr>
                <a:srgbClr val="262626"/>
              </a:buClr>
              <a:buSzPts val="3000"/>
              <a:buFont typeface="Arial"/>
              <a:buChar char="●"/>
              <a:defRPr sz="3000">
                <a:solidFill>
                  <a:srgbClr val="262626"/>
                </a:solidFill>
              </a:defRPr>
            </a:pPr>
            <a:r>
              <a:t>Virtual attendees may submit questions to speakers through the CNCF Slack channel: </a:t>
            </a:r>
            <a:r>
              <a:rPr b="1"/>
              <a:t>#2-Kubecon-sessions</a:t>
            </a:r>
            <a:endParaRPr b="1"/>
          </a:p>
          <a:p>
            <a:pPr indent="457200">
              <a:lnSpc>
                <a:spcPct val="90000"/>
              </a:lnSpc>
            </a:pPr>
            <a:endParaRPr b="1" sz="3000">
              <a:solidFill>
                <a:srgbClr val="262626"/>
              </a:solidFill>
            </a:endParaRPr>
          </a:p>
          <a:p>
            <a:pPr marL="457200" indent="-419100">
              <a:lnSpc>
                <a:spcPct val="90000"/>
              </a:lnSpc>
              <a:buClr>
                <a:srgbClr val="262626"/>
              </a:buClr>
              <a:buSzPts val="3000"/>
              <a:buFont typeface="Arial"/>
              <a:buChar char="●"/>
              <a:defRPr sz="3000">
                <a:solidFill>
                  <a:srgbClr val="262626"/>
                </a:solidFill>
              </a:defRPr>
            </a:pPr>
            <a:r>
              <a:t>Please create a thread and tag me (@Jeremy Rickard) with questions about my talk. </a:t>
            </a:r>
          </a:p>
          <a:p>
            <a:pPr indent="457200">
              <a:lnSpc>
                <a:spcPct val="90000"/>
              </a:lnSpc>
            </a:pPr>
            <a:endParaRPr sz="3000">
              <a:solidFill>
                <a:srgbClr val="262626"/>
              </a:solidFill>
            </a:endParaRPr>
          </a:p>
          <a:p>
            <a:pPr marL="457200" indent="-419100">
              <a:lnSpc>
                <a:spcPct val="90000"/>
              </a:lnSpc>
              <a:buClr>
                <a:srgbClr val="262626"/>
              </a:buClr>
              <a:buSzPts val="3000"/>
              <a:buFont typeface="Arial"/>
              <a:buChar char="●"/>
              <a:defRPr sz="3000">
                <a:solidFill>
                  <a:srgbClr val="262626"/>
                </a:solidFill>
              </a:defRPr>
            </a:pPr>
            <a:r>
              <a:t>Questions will be answered by me and/or other community members after the session concludes.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upporting Mater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Supporting Materials</a:t>
            </a:r>
          </a:p>
        </p:txBody>
      </p:sp>
      <p:sp>
        <p:nvSpPr>
          <p:cNvPr id="248" name="Google Shape;37;p12"/>
          <p:cNvSpPr txBox="1"/>
          <p:nvPr>
            <p:ph type="body" idx="21"/>
          </p:nvPr>
        </p:nvSpPr>
        <p:spPr>
          <a:xfrm>
            <a:off x="839787" y="1657681"/>
            <a:ext cx="10625611" cy="45319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marL="452627" indent="-339470" defTabSz="905255">
              <a:spcBef>
                <a:spcPts val="900"/>
              </a:spcBef>
              <a:buSzPts val="2700"/>
              <a:defRPr sz="2772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https://open-policy-agent.github.io/gatekeeper/website/docs/howto/</a:t>
            </a:r>
          </a:p>
          <a:p>
            <a:pPr marL="452627" indent="-339470" defTabSz="905255">
              <a:spcBef>
                <a:spcPts val="900"/>
              </a:spcBef>
              <a:buSzPts val="2700"/>
              <a:defRPr sz="2772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https://open-policy-agent.github.io/gatekeeper/website/docs/next/externaldata/</a:t>
            </a:r>
          </a:p>
          <a:p>
            <a:pPr marL="452627" indent="-339470" defTabSz="905255">
              <a:spcBef>
                <a:spcPts val="900"/>
              </a:spcBef>
              <a:buSzPts val="2700"/>
              <a:defRPr sz="2772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https://github.com/opencontainers/image-spec/blob/main/manifest.md</a:t>
            </a:r>
          </a:p>
          <a:p>
            <a:pPr marL="452627" indent="-339470" defTabSz="905255">
              <a:spcBef>
                <a:spcPts val="900"/>
              </a:spcBef>
              <a:buSzPts val="2700"/>
              <a:defRPr sz="2772"/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https://github.com/deislabs/ratify/blob/main/docs/reference/dynamic-plugins.md</a:t>
            </a:r>
          </a:p>
          <a:p>
            <a:pPr marL="452627" indent="-339470" defTabSz="905255">
              <a:spcBef>
                <a:spcPts val="900"/>
              </a:spcBef>
              <a:buSzPts val="2700"/>
              <a:defRPr sz="2772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creenshot 2023-04-19 at 11.50.21 PM.png" descr="Screenshot 2023-04-19 at 11.50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321" y="643558"/>
            <a:ext cx="4927601" cy="48641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Please share your feedback!"/>
          <p:cNvSpPr txBox="1"/>
          <p:nvPr/>
        </p:nvSpPr>
        <p:spPr>
          <a:xfrm>
            <a:off x="102413" y="173382"/>
            <a:ext cx="5343418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Please share your feedback!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108;g21f9ac1f608_1_17"/>
          <p:cNvSpPr txBox="1"/>
          <p:nvPr/>
        </p:nvSpPr>
        <p:spPr>
          <a:xfrm>
            <a:off x="363500" y="0"/>
            <a:ext cx="10424151" cy="95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>
            <a:lvl1pPr>
              <a:lnSpc>
                <a:spcPct val="90000"/>
              </a:lnSpc>
              <a:defRPr b="1" sz="4000">
                <a:solidFill>
                  <a:srgbClr val="002C9D"/>
                </a:solidFill>
              </a:defRPr>
            </a:lvl1pPr>
          </a:lstStyle>
          <a:p>
            <a:pPr/>
            <a:r>
              <a:t>Sponsor Shout-Out! </a:t>
            </a:r>
          </a:p>
        </p:txBody>
      </p:sp>
      <p:pic>
        <p:nvPicPr>
          <p:cNvPr id="254" name="Google Shape;109;g21f9ac1f608_1_17" descr="Google Shape;109;g21f9ac1f608_1_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6861" y="1646425"/>
            <a:ext cx="8258274" cy="4613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Google Shape;110;g21f9ac1f608_1_17"/>
          <p:cNvSpPr txBox="1"/>
          <p:nvPr/>
        </p:nvSpPr>
        <p:spPr>
          <a:xfrm>
            <a:off x="1966800" y="1368276"/>
            <a:ext cx="8258400" cy="1176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b="1" sz="3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Thank you to our Session Recording Sponsor: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115;g21f9ac1f608_1_38"/>
          <p:cNvSpPr txBox="1"/>
          <p:nvPr/>
        </p:nvSpPr>
        <p:spPr>
          <a:xfrm>
            <a:off x="883925" y="2740749"/>
            <a:ext cx="10424150" cy="137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ctr">
            <a:normAutofit fontScale="100000" lnSpcReduction="0"/>
          </a:bodyPr>
          <a:lstStyle>
            <a:lvl1pPr algn="ctr" defTabSz="758951">
              <a:lnSpc>
                <a:spcPct val="90000"/>
              </a:lnSpc>
              <a:defRPr b="1" i="1" sz="9047">
                <a:solidFill>
                  <a:srgbClr val="002C9D"/>
                </a:solidFill>
              </a:defRPr>
            </a:lvl1pPr>
          </a:lstStyle>
          <a:p>
            <a:pPr/>
            <a:r>
              <a:t>Bedankt!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“In order to facilitate vulnerability analysis, manufacturers should identify and document components contained in the products with digital elements, including by drawing up a software bill of materials.”"/>
          <p:cNvSpPr txBox="1"/>
          <p:nvPr/>
        </p:nvSpPr>
        <p:spPr>
          <a:xfrm>
            <a:off x="309593" y="2717799"/>
            <a:ext cx="11572814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“In order to facilitate vulnerability analysis, manufacturers should identify and document components contained in the products with digital elements, including by drawing up a software bill of materials.”</a:t>
            </a:r>
          </a:p>
        </p:txBody>
      </p:sp>
      <p:sp>
        <p:nvSpPr>
          <p:cNvPr id="147" name="Proposal for a REGULATION OF THE EUROPEAN PARLIAMENT AND OF THE COUNCIL on horizontal cybersecurity requirements for products with digital elements and amending Regulation (EU) 2019/1020"/>
          <p:cNvSpPr txBox="1"/>
          <p:nvPr/>
        </p:nvSpPr>
        <p:spPr>
          <a:xfrm>
            <a:off x="144090" y="6289408"/>
            <a:ext cx="11599020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457200">
              <a:defRPr i="1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Proposal for a REGULATION OF THE EUROPEAN PARLIAMENT AND OF THE COUNCIL on horizontal cybersecurity requirements for products with digital elements and amending Regulation (EU) 2019/1020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And a bunch of other things…"/>
          <p:cNvSpPr txBox="1"/>
          <p:nvPr/>
        </p:nvSpPr>
        <p:spPr>
          <a:xfrm>
            <a:off x="309593" y="1001275"/>
            <a:ext cx="1157281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And a bunch of other things…</a:t>
            </a:r>
          </a:p>
        </p:txBody>
      </p:sp>
      <p:pic>
        <p:nvPicPr>
          <p:cNvPr id="150" name="hey-arnold.gif" descr="hey-arnold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1625968"/>
            <a:ext cx="60960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an we use this new things to make automated decisions?"/>
          <p:cNvSpPr txBox="1"/>
          <p:nvPr/>
        </p:nvSpPr>
        <p:spPr>
          <a:xfrm>
            <a:off x="309593" y="3251200"/>
            <a:ext cx="115728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Can we use this new things to make automated decisions?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How do we enforce policies and control what’s in our cluster"/>
          <p:cNvSpPr txBox="1"/>
          <p:nvPr/>
        </p:nvSpPr>
        <p:spPr>
          <a:xfrm>
            <a:off x="309593" y="1066800"/>
            <a:ext cx="11572814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How do we enforce policies and control what’s in our cluster</a:t>
            </a:r>
          </a:p>
        </p:txBody>
      </p:sp>
      <p:pic>
        <p:nvPicPr>
          <p:cNvPr id="155" name="Gfp-do-not-enter-sign.jpg" descr="Gfp-do-not-enter-sig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2324" y="1886793"/>
            <a:ext cx="6747352" cy="4498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admission-controller-phases.png" descr="admission-controller-phas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725" y="1271627"/>
            <a:ext cx="11584550" cy="4314746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https://kubernetes.io/blog/2019/03/21/a-guide-to-kubernetes-admission-controllers/"/>
          <p:cNvSpPr txBox="1"/>
          <p:nvPr/>
        </p:nvSpPr>
        <p:spPr>
          <a:xfrm>
            <a:off x="2837984" y="6473658"/>
            <a:ext cx="6516032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https://kubernetes.io/blog/2019/03/21/a-guide-to-kubernetes-admission-controllers/</a:t>
            </a:r>
          </a:p>
        </p:txBody>
      </p:sp>
      <p:sp>
        <p:nvSpPr>
          <p:cNvPr id="159" name="Admission Controllers to the rescue!"/>
          <p:cNvSpPr txBox="1"/>
          <p:nvPr/>
        </p:nvSpPr>
        <p:spPr>
          <a:xfrm>
            <a:off x="309593" y="892566"/>
            <a:ext cx="1157281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defRPr i="1" sz="2300">
                <a:latin typeface="Berkeley Mono Regular"/>
                <a:ea typeface="Berkeley Mono Regular"/>
                <a:cs typeface="Berkeley Mono Regular"/>
                <a:sym typeface="Berkeley Mono Regular"/>
              </a:defRPr>
            </a:lvl1pPr>
          </a:lstStyle>
          <a:p>
            <a:pPr/>
            <a:r>
              <a:t>Admission Controllers to the rescue!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